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23" r:id="rId2"/>
    <p:sldId id="256" r:id="rId3"/>
    <p:sldId id="258" r:id="rId4"/>
    <p:sldId id="560" r:id="rId5"/>
    <p:sldId id="546" r:id="rId6"/>
    <p:sldId id="548" r:id="rId7"/>
    <p:sldId id="549" r:id="rId8"/>
    <p:sldId id="547" r:id="rId9"/>
    <p:sldId id="551" r:id="rId10"/>
    <p:sldId id="552" r:id="rId11"/>
    <p:sldId id="550" r:id="rId12"/>
    <p:sldId id="553" r:id="rId13"/>
    <p:sldId id="554" r:id="rId14"/>
    <p:sldId id="556" r:id="rId15"/>
    <p:sldId id="557" r:id="rId16"/>
    <p:sldId id="457" r:id="rId17"/>
    <p:sldId id="471" r:id="rId18"/>
    <p:sldId id="558" r:id="rId19"/>
    <p:sldId id="559" r:id="rId20"/>
    <p:sldId id="555" r:id="rId21"/>
    <p:sldId id="545" r:id="rId22"/>
    <p:sldId id="542" r:id="rId23"/>
    <p:sldId id="543" r:id="rId24"/>
    <p:sldId id="544" r:id="rId25"/>
    <p:sldId id="326" r:id="rId26"/>
    <p:sldId id="541" r:id="rId27"/>
    <p:sldId id="327" r:id="rId28"/>
    <p:sldId id="536" r:id="rId29"/>
    <p:sldId id="537" r:id="rId30"/>
    <p:sldId id="538" r:id="rId31"/>
    <p:sldId id="539" r:id="rId32"/>
    <p:sldId id="540" r:id="rId33"/>
    <p:sldId id="265" r:id="rId3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8/10/2020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8/10/2020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8/10/2020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8/10/2020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8/10/2020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8/10/2020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8/10/2020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8/10/2020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8/10/2020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8/10/2020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8/10/2020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8/10/2020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8/10/2020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26BCBD-6225-426F-A1F6-8AAEDE6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04B496-C806-4F1D-B88A-D801C809B70C}"/>
              </a:ext>
            </a:extLst>
          </p:cNvPr>
          <p:cNvSpPr txBox="1"/>
          <p:nvPr/>
        </p:nvSpPr>
        <p:spPr>
          <a:xfrm>
            <a:off x="2634343" y="2090172"/>
            <a:ext cx="6923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El material utilizado y el conocimiento presentado es solo para FINES ACADEMICOS, se espera que el espectador utilice estas experiencias con la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esperanza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que tengamos una mejor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seguridad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en el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ciberespacio</a:t>
            </a:r>
            <a:endParaRPr lang="es-CO" sz="1600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8F95AA5-4BDC-4418-9510-8C43F0F66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257964"/>
            <a:ext cx="4553527" cy="260003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￣￣￣￣￣￣￣￣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Los hackers           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NO son                       |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ystem-ui"/>
              </a:rPr>
              <a:t>ciberdelincuentes</a:t>
            </a: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＿＿＿＿＿＿＿＿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(\__/) ||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(•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ㅅ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•) ||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 /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　 </a:t>
            </a:r>
            <a:r>
              <a:rPr lang="ja-JP" altLang="en-US" b="0" i="0" dirty="0">
                <a:solidFill>
                  <a:srgbClr val="FFFFFF"/>
                </a:solidFill>
                <a:effectLst/>
                <a:latin typeface="system-ui"/>
              </a:rPr>
              <a:t>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9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F518D-FD3D-4125-A402-C97A7034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5711B8-7A62-41DD-AFEA-B825EA63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646E78-82DF-4B9F-8706-88B88D3B79D0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 - NetBIOS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925560E5-C8D6-49E8-8046-9337AB7030A7}"/>
              </a:ext>
            </a:extLst>
          </p:cNvPr>
          <p:cNvSpPr txBox="1">
            <a:spLocks/>
          </p:cNvSpPr>
          <p:nvPr/>
        </p:nvSpPr>
        <p:spPr>
          <a:xfrm>
            <a:off x="4405538" y="5616429"/>
            <a:ext cx="3380924" cy="31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Global Network Inventory (GNI)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Ipscan25.exe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-apple-system"/>
              </a:rPr>
              <a:t>SuperScan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 4.1</a:t>
            </a:r>
          </a:p>
        </p:txBody>
      </p:sp>
      <p:pic>
        <p:nvPicPr>
          <p:cNvPr id="2050" name="Picture 2" descr="download netbios enumerator">
            <a:extLst>
              <a:ext uri="{FF2B5EF4-FFF2-40B4-BE49-F238E27FC236}">
                <a16:creationId xmlns:a16="http://schemas.microsoft.com/office/drawing/2014/main" id="{09B48C6D-3135-4EC6-A74A-4D9DDBB1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2" y="3768492"/>
            <a:ext cx="39243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b 6 Enumerating the System Using Hyena - YouTube">
            <a:extLst>
              <a:ext uri="{FF2B5EF4-FFF2-40B4-BE49-F238E27FC236}">
                <a16:creationId xmlns:a16="http://schemas.microsoft.com/office/drawing/2014/main" id="{8541C82E-9CB0-4B86-9975-40951FC4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35" y="865856"/>
            <a:ext cx="8068347" cy="453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E4B95D3-03F6-4CFD-86D3-FB16F599B89E}"/>
              </a:ext>
            </a:extLst>
          </p:cNvPr>
          <p:cNvSpPr txBox="1"/>
          <p:nvPr/>
        </p:nvSpPr>
        <p:spPr>
          <a:xfrm>
            <a:off x="7929694" y="5616429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Hyena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NetBIOS enumerator</a:t>
            </a:r>
          </a:p>
        </p:txBody>
      </p:sp>
    </p:spTree>
    <p:extLst>
      <p:ext uri="{BB962C8B-B14F-4D97-AF65-F5344CB8AC3E}">
        <p14:creationId xmlns:p14="http://schemas.microsoft.com/office/powerpoint/2010/main" val="370440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F7269-4494-491D-AF3B-EAB283D2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96A745-275C-4840-A891-B3D033141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908B11-5FE3-440B-89DB-3DDE0A42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ECB7EF-9736-4BF4-BE6D-3F5F1692B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61925"/>
            <a:ext cx="9334500" cy="653415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7E1B922-514F-405D-9B0F-3CEA0EC8B596}"/>
              </a:ext>
            </a:extLst>
          </p:cNvPr>
          <p:cNvCxnSpPr/>
          <p:nvPr/>
        </p:nvCxnSpPr>
        <p:spPr>
          <a:xfrm flipV="1">
            <a:off x="1428750" y="3028613"/>
            <a:ext cx="662731" cy="14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8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AA5D9-F3A8-4499-A153-E03A5B5E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58025A-BCAE-485F-BE6C-2ABC57B5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5137D-179F-455B-B3F1-1D040D307212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 de vulnerabilidades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692A20CD-FB61-4AB0-9036-AAC9EDB21FB0}"/>
              </a:ext>
            </a:extLst>
          </p:cNvPr>
          <p:cNvSpPr txBox="1">
            <a:spLocks/>
          </p:cNvSpPr>
          <p:nvPr/>
        </p:nvSpPr>
        <p:spPr>
          <a:xfrm>
            <a:off x="360334" y="1911334"/>
            <a:ext cx="7473514" cy="453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500" dirty="0">
                <a:solidFill>
                  <a:schemeClr val="bg1"/>
                </a:solidFill>
                <a:latin typeface="Berlin Sans FB Demi" panose="020E0802020502020306" pitchFamily="34" charset="0"/>
              </a:rPr>
              <a:t>Las vulnerabilidades suelen clasificarse basada en su nivel de severidad (bajo, medio y alto) y el rango de afectación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81BA7F2-84E9-403A-8D1F-C9BEC0C130D9}"/>
              </a:ext>
            </a:extLst>
          </p:cNvPr>
          <p:cNvSpPr txBox="1">
            <a:spLocks/>
          </p:cNvSpPr>
          <p:nvPr/>
        </p:nvSpPr>
        <p:spPr>
          <a:xfrm>
            <a:off x="360334" y="3092523"/>
            <a:ext cx="3968385" cy="453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s-CO" sz="2500" dirty="0">
                <a:solidFill>
                  <a:schemeClr val="bg1"/>
                </a:solidFill>
                <a:latin typeface="-apple-system"/>
              </a:rPr>
              <a:t>M</a:t>
            </a:r>
            <a:r>
              <a:rPr lang="en-US" sz="2500" dirty="0">
                <a:solidFill>
                  <a:schemeClr val="bg1"/>
                </a:solidFill>
                <a:latin typeface="-apple-system"/>
              </a:rPr>
              <a:t>alas </a:t>
            </a:r>
            <a:r>
              <a:rPr lang="en-US" sz="2500" dirty="0" err="1">
                <a:solidFill>
                  <a:schemeClr val="bg1"/>
                </a:solidFill>
                <a:latin typeface="-apple-system"/>
              </a:rPr>
              <a:t>configuraciones</a:t>
            </a:r>
            <a:endParaRPr lang="en-US" sz="2500" dirty="0">
              <a:solidFill>
                <a:schemeClr val="bg1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dirty="0" err="1">
                <a:solidFill>
                  <a:schemeClr val="bg1"/>
                </a:solidFill>
                <a:effectLst/>
                <a:latin typeface="-apple-system"/>
              </a:rPr>
              <a:t>Instalaciones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-apple-system"/>
              </a:rPr>
              <a:t> por </a:t>
            </a:r>
            <a:r>
              <a:rPr lang="en-US" sz="2500" b="0" i="0" dirty="0" err="1">
                <a:solidFill>
                  <a:schemeClr val="bg1"/>
                </a:solidFill>
                <a:effectLst/>
                <a:latin typeface="-apple-system"/>
              </a:rPr>
              <a:t>defecto</a:t>
            </a:r>
            <a:endParaRPr lang="en-US" sz="25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-apple-system"/>
              </a:rPr>
              <a:t>Buffer overflow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chemeClr val="bg1"/>
                </a:solidFill>
                <a:latin typeface="-apple-system"/>
              </a:rPr>
              <a:t>Servidor</a:t>
            </a:r>
            <a:r>
              <a:rPr lang="en-US" sz="2500" dirty="0">
                <a:solidFill>
                  <a:schemeClr val="bg1"/>
                </a:solidFill>
                <a:latin typeface="-apple-system"/>
              </a:rPr>
              <a:t> no </a:t>
            </a:r>
            <a:r>
              <a:rPr lang="en-US" sz="2500" dirty="0" err="1">
                <a:solidFill>
                  <a:schemeClr val="bg1"/>
                </a:solidFill>
                <a:latin typeface="-apple-system"/>
              </a:rPr>
              <a:t>parchados</a:t>
            </a:r>
            <a:endParaRPr lang="en-US" sz="2500" dirty="0">
              <a:solidFill>
                <a:schemeClr val="bg1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5C03D41-09BF-4FAA-9CEE-2F03EC560621}"/>
              </a:ext>
            </a:extLst>
          </p:cNvPr>
          <p:cNvSpPr txBox="1"/>
          <p:nvPr/>
        </p:nvSpPr>
        <p:spPr>
          <a:xfrm>
            <a:off x="4786547" y="3015551"/>
            <a:ext cx="6094602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chemeClr val="bg1"/>
                </a:solidFill>
                <a:latin typeface="-apple-system"/>
              </a:rPr>
              <a:t>Defectos</a:t>
            </a:r>
            <a:r>
              <a:rPr lang="en-US" sz="2500" dirty="0">
                <a:solidFill>
                  <a:schemeClr val="bg1"/>
                </a:solidFill>
                <a:latin typeface="-apple-system"/>
              </a:rPr>
              <a:t> de </a:t>
            </a:r>
            <a:r>
              <a:rPr lang="en-US" sz="2500" dirty="0" err="1">
                <a:solidFill>
                  <a:schemeClr val="bg1"/>
                </a:solidFill>
                <a:latin typeface="-apple-system"/>
              </a:rPr>
              <a:t>diseño</a:t>
            </a:r>
            <a:endParaRPr lang="en-US" sz="2500" dirty="0">
              <a:solidFill>
                <a:schemeClr val="bg1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chemeClr val="bg1"/>
                </a:solidFill>
                <a:latin typeface="-apple-system"/>
              </a:rPr>
              <a:t>Defectos</a:t>
            </a:r>
            <a:r>
              <a:rPr lang="en-US" sz="2500" dirty="0">
                <a:solidFill>
                  <a:schemeClr val="bg1"/>
                </a:solidFill>
                <a:latin typeface="-apple-system"/>
              </a:rPr>
              <a:t> del Sistema operative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chemeClr val="bg1"/>
                </a:solidFill>
                <a:latin typeface="-apple-system"/>
              </a:rPr>
              <a:t>Servicios</a:t>
            </a:r>
            <a:r>
              <a:rPr lang="en-US" sz="25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-apple-system"/>
              </a:rPr>
              <a:t>abiertos</a:t>
            </a:r>
            <a:endParaRPr lang="en-US" sz="2500" dirty="0">
              <a:solidFill>
                <a:schemeClr val="bg1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-apple-system"/>
              </a:rPr>
              <a:t>Passwords por </a:t>
            </a:r>
            <a:r>
              <a:rPr lang="en-US" sz="2500" dirty="0" err="1">
                <a:solidFill>
                  <a:schemeClr val="bg1"/>
                </a:solidFill>
                <a:latin typeface="-apple-system"/>
              </a:rPr>
              <a:t>defecto</a:t>
            </a:r>
            <a:endParaRPr lang="en-US" sz="2500" dirty="0">
              <a:solidFill>
                <a:schemeClr val="bg1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chemeClr val="bg1"/>
                </a:solidFill>
                <a:latin typeface="-apple-system"/>
              </a:rPr>
              <a:t>Defectos</a:t>
            </a:r>
            <a:r>
              <a:rPr lang="en-US" sz="2500" dirty="0">
                <a:solidFill>
                  <a:schemeClr val="bg1"/>
                </a:solidFill>
                <a:latin typeface="-apple-system"/>
              </a:rPr>
              <a:t> de las </a:t>
            </a:r>
            <a:r>
              <a:rPr lang="en-US" sz="2500" dirty="0" err="1">
                <a:solidFill>
                  <a:schemeClr val="bg1"/>
                </a:solidFill>
                <a:latin typeface="-apple-system"/>
              </a:rPr>
              <a:t>aplicaciones</a:t>
            </a:r>
            <a:endParaRPr lang="en-US" sz="2500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05653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C1891-E63D-4EB9-BBAF-915F017C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6F4CC8-B923-4FE8-AE90-42515411B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26D853-1EAC-4475-B859-82DB3BB9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pic>
        <p:nvPicPr>
          <p:cNvPr id="3074" name="Picture 2" descr="Vulnerability Management Life Cycle | NPCR | CDC">
            <a:extLst>
              <a:ext uri="{FF2B5EF4-FFF2-40B4-BE49-F238E27FC236}">
                <a16:creationId xmlns:a16="http://schemas.microsoft.com/office/drawing/2014/main" id="{18794EDA-8A85-4781-89D9-A30BB1509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652588"/>
            <a:ext cx="35242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37CA87F-4255-4A95-9AC4-08C3669191CE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 de vulnerabilidades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1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D6F0FC-5F23-48CF-9763-D6AB73A0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E5113A-EAE7-4779-B8CC-8E81955E0D44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 de vulnerabilidades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9EFC54B-A872-4537-BF85-B85918D8181E}"/>
              </a:ext>
            </a:extLst>
          </p:cNvPr>
          <p:cNvSpPr txBox="1">
            <a:spLocks/>
          </p:cNvSpPr>
          <p:nvPr/>
        </p:nvSpPr>
        <p:spPr>
          <a:xfrm>
            <a:off x="360334" y="1911334"/>
            <a:ext cx="7473514" cy="453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Common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Vulnerability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Scoring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System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(CVSS)</a:t>
            </a:r>
          </a:p>
          <a:p>
            <a:pPr marL="0" indent="0" algn="just">
              <a:buNone/>
            </a:pPr>
            <a:r>
              <a:rPr lang="es-CO" sz="2500" dirty="0">
                <a:solidFill>
                  <a:schemeClr val="bg1"/>
                </a:solidFill>
                <a:latin typeface="Berlin Sans FB Demi" panose="020E0802020502020306" pitchFamily="34" charset="0"/>
              </a:rPr>
              <a:t>Provee un </a:t>
            </a:r>
            <a:r>
              <a:rPr lang="es-CO" sz="25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r>
              <a:rPr lang="es-CO" sz="2500" dirty="0">
                <a:solidFill>
                  <a:schemeClr val="bg1"/>
                </a:solidFill>
                <a:latin typeface="Berlin Sans FB Demi" panose="020E0802020502020306" pitchFamily="34" charset="0"/>
              </a:rPr>
              <a:t> abierto para comunicar las características y los impactos de las vulnerabilidades en TI</a:t>
            </a:r>
          </a:p>
          <a:p>
            <a:pPr marL="0" indent="0" algn="just">
              <a:buNone/>
            </a:pPr>
            <a:endParaRPr lang="es-CO" sz="25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Common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Vulnerability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and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Exposures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(CVE)</a:t>
            </a:r>
          </a:p>
          <a:p>
            <a:pPr marL="0" indent="0" algn="just">
              <a:buNone/>
            </a:pPr>
            <a:r>
              <a:rPr lang="es-CO" sz="2500" dirty="0">
                <a:solidFill>
                  <a:schemeClr val="bg1"/>
                </a:solidFill>
                <a:latin typeface="Berlin Sans FB Demi" panose="020E0802020502020306" pitchFamily="34" charset="0"/>
              </a:rPr>
              <a:t>Se generan con base a la fecha que han sido descubiertos</a:t>
            </a: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92A04EAA-8F93-4C2F-A89A-69523A599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91" y="1105007"/>
            <a:ext cx="3338264" cy="51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4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E477E-886F-4A7F-A30A-BB2EBB9D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EBF9F7-E6DF-4260-B1AB-3859EF7F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447E5B-95E9-4BCF-A547-59B05A1C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944" y="365125"/>
            <a:ext cx="7397056" cy="34956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F21F24-3C9C-43B0-AB3E-E0CD55ED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" y="3860800"/>
            <a:ext cx="5865091" cy="29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36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814207"/>
            <a:ext cx="3709392" cy="2782044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16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32163"/>
            <a:ext cx="3709392" cy="27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8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HACKER </a:t>
            </a:r>
          </a:p>
          <a:p>
            <a:pPr marL="0" indent="0" algn="ctr">
              <a:buNone/>
            </a:pPr>
            <a:r>
              <a:rPr lang="es-CO" sz="8000" dirty="0" err="1">
                <a:solidFill>
                  <a:schemeClr val="bg1"/>
                </a:solidFill>
                <a:latin typeface="HACKED" panose="02000500000000000000" pitchFamily="2" charset="0"/>
              </a:rPr>
              <a:t>Warning</a:t>
            </a: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713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34759-E605-48F9-932D-F890141E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C27529-083C-44AE-9634-979CC8F2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E72D19-9C91-408C-911A-FE97BB16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1E165B-0FBA-4709-95C0-26E5C90B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8" y="269875"/>
            <a:ext cx="3772522" cy="43513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16FD6E6-AC98-4143-89BC-8ECBEE79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26" y="136525"/>
            <a:ext cx="6162675" cy="41624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69D203F-BB1B-404D-9937-56B1C6E26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417" y="4527550"/>
            <a:ext cx="6373091" cy="2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37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23CEE-488D-40FF-9F43-0E915084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F8D9E1-CD38-4839-A502-554563AC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4AF39-B33F-4636-9286-CB1349D3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891C7D-C8CF-44EF-8B68-75114217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070" y="965696"/>
            <a:ext cx="6495949" cy="54530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22212E2-1FF0-4DDD-9137-B2C20100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1" y="2694606"/>
            <a:ext cx="5328572" cy="26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9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B96C3-C3D2-4506-8D8A-9EC094E7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05D99-0EB7-4BA8-8E47-D84FFBB04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EC0A44-9CD9-4B4C-B785-CF19748D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pic>
        <p:nvPicPr>
          <p:cNvPr id="4098" name="Picture 2" descr="Qualys VMDR | Qualys, Inc.">
            <a:extLst>
              <a:ext uri="{FF2B5EF4-FFF2-40B4-BE49-F238E27FC236}">
                <a16:creationId xmlns:a16="http://schemas.microsoft.com/office/drawing/2014/main" id="{4E02D6CB-FBAC-4B1C-B862-40E1182EE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41" y="1768403"/>
            <a:ext cx="7869907" cy="44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formation Security and Compliance | Qualys, Inc.">
            <a:extLst>
              <a:ext uri="{FF2B5EF4-FFF2-40B4-BE49-F238E27FC236}">
                <a16:creationId xmlns:a16="http://schemas.microsoft.com/office/drawing/2014/main" id="{B8ECBFC7-01E7-4FE6-8CA0-B5B9AA7B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2" y="3115252"/>
            <a:ext cx="38100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84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B99D7-F11A-4997-A7CA-82A2AADF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217933-4FAC-45AD-AF3E-BEFC551C8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FC656D-7715-4E81-A36E-45459E00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FB58B4-4706-4795-A025-F8305528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4" y="1825625"/>
            <a:ext cx="2651137" cy="104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solución de evaluación de vulnerabilidades n.° 1 | Nessus Professional™">
            <a:extLst>
              <a:ext uri="{FF2B5EF4-FFF2-40B4-BE49-F238E27FC236}">
                <a16:creationId xmlns:a16="http://schemas.microsoft.com/office/drawing/2014/main" id="{C3292F4A-D4E7-437C-9E9B-6E8C0231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9" y="2946400"/>
            <a:ext cx="686522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scargue la Evaluación de vulnerabilidades Nessus | Tenable®">
            <a:extLst>
              <a:ext uri="{FF2B5EF4-FFF2-40B4-BE49-F238E27FC236}">
                <a16:creationId xmlns:a16="http://schemas.microsoft.com/office/drawing/2014/main" id="{3E94B0E0-38D8-41CF-A544-6A1F34BD8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741" y="0"/>
            <a:ext cx="5406259" cy="30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enable Unveils Industry's First Cyber Exposure Benchmarking Solution |  Asia Pacific Security Magazine">
            <a:extLst>
              <a:ext uri="{FF2B5EF4-FFF2-40B4-BE49-F238E27FC236}">
                <a16:creationId xmlns:a16="http://schemas.microsoft.com/office/drawing/2014/main" id="{985346E2-BA76-4236-8BC9-9CDFF6879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417" y="3810406"/>
            <a:ext cx="3828906" cy="181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741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5D73F-08CE-475B-B378-DB4D7D99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D185DD-A268-4E5C-BDFE-769808B47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A225C-110B-48A8-B8CB-9116FF26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0DD701-68FB-4355-91B6-2E794935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67"/>
            <a:ext cx="12192000" cy="63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78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F03B9-581E-4D0F-A4EA-BF6B2FC3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FDC1B9-6E9A-43F6-B4E7-65B13DE2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A9FFD5-64B6-42EE-852D-0E7E655E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042872-434E-4F9D-A2F7-3263FFF2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92" y="0"/>
            <a:ext cx="6339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2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67574-FDC5-45EC-8E82-5A4227A8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F75EA6-4B51-46C1-901D-8F89A2AB7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507EAD-BD90-4C4D-8FFE-4DC946D0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96F68F-7EEC-4044-BF11-A1DC22576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874"/>
            <a:ext cx="12192000" cy="63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61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Resultado de imagen para metasploit">
            <a:extLst>
              <a:ext uri="{FF2B5EF4-FFF2-40B4-BE49-F238E27FC236}">
                <a16:creationId xmlns:a16="http://schemas.microsoft.com/office/drawing/2014/main" id="{AA4381FE-FA23-41CB-82E2-99DE0F7F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11" y="2317897"/>
            <a:ext cx="4309944" cy="202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una plataforma que código abierto que provee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payloads</a:t>
            </a:r>
            <a:r>
              <a:rPr lang="es-CO" sz="3000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y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exploits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a interesados de la seguridad informática con el fin que pueda auditar la protección de los sistemas informáticos.</a:t>
            </a: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software que tiene como objetivo explotar la vulnerabilidad de un software específico. </a:t>
            </a: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Payload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código que permite controlar de forma remota un sistema.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1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Una vez terminadas las configuraciones digite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11" y="2485205"/>
            <a:ext cx="4244747" cy="4171005"/>
          </a:xfrm>
          <a:prstGeom prst="rect">
            <a:avLst/>
          </a:prstGeom>
        </p:spPr>
      </p:pic>
      <p:pic>
        <p:nvPicPr>
          <p:cNvPr id="2" name="Picture 2" descr="Resultado de imagen para synflood">
            <a:extLst>
              <a:ext uri="{FF2B5EF4-FFF2-40B4-BE49-F238E27FC236}">
                <a16:creationId xmlns:a16="http://schemas.microsoft.com/office/drawing/2014/main" id="{0A550982-151F-4F47-A2C1-43E94E08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9" y="2717313"/>
            <a:ext cx="4028557" cy="26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677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27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CO" sz="3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Ejecutar la consola de </a:t>
            </a:r>
            <a:r>
              <a:rPr lang="es-CO" sz="3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endParaRPr lang="es-CO" sz="3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msfdb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init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msfconsole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msfconsole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-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help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39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3C0CB-CFAA-44A7-9259-EFA62152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EB56A4-A4AF-4D40-A67F-8EC66514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44D569-C550-4DB8-AFF7-9DB9BF4C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741C95-935F-4678-B23F-5E05D90D5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2" y="1207655"/>
            <a:ext cx="6065822" cy="49693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E35154-CFE4-4DBE-A565-A600724D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44" y="2149619"/>
            <a:ext cx="4701156" cy="25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2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C0ABA-435A-4B98-AA8D-8DE0BD9A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C03BB2-641B-45DC-ADE8-36B955749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1F07E0-3C52-4D17-8608-1B23D748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29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26A6E-C79E-4169-A641-C6CF9EA2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38" y="1436290"/>
            <a:ext cx="7322323" cy="39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5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77642" y="1611824"/>
            <a:ext cx="6923313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Director de TI –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Quantil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S.A.S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investigación i2t - ICESI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</a:t>
            </a:r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7D1C90-C944-45AB-9008-47EC4695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3" y="0"/>
            <a:ext cx="51435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4C161-BA92-4AE0-B985-A775440C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087936-C5D9-49FD-BDA4-8DC8D128D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F2B6ED-731B-4F02-A3A0-A73FF8AC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CD146C-6D04-46A6-AAF9-03BCFBCD3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852487"/>
            <a:ext cx="6572250" cy="5153025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375A1A4-C94C-4723-ABC4-884F41B76FE0}"/>
              </a:ext>
            </a:extLst>
          </p:cNvPr>
          <p:cNvCxnSpPr/>
          <p:nvPr/>
        </p:nvCxnSpPr>
        <p:spPr>
          <a:xfrm flipV="1">
            <a:off x="2348917" y="2407640"/>
            <a:ext cx="662731" cy="14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915EF99-F79E-4039-B7C0-3BDDCA9AFA8A}"/>
              </a:ext>
            </a:extLst>
          </p:cNvPr>
          <p:cNvCxnSpPr/>
          <p:nvPr/>
        </p:nvCxnSpPr>
        <p:spPr>
          <a:xfrm flipV="1">
            <a:off x="2348914" y="4399357"/>
            <a:ext cx="662731" cy="14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7297658-C8DF-4056-97F3-A0C297BBA21E}"/>
              </a:ext>
            </a:extLst>
          </p:cNvPr>
          <p:cNvCxnSpPr/>
          <p:nvPr/>
        </p:nvCxnSpPr>
        <p:spPr>
          <a:xfrm flipV="1">
            <a:off x="2348916" y="2733050"/>
            <a:ext cx="662731" cy="14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38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E5B9F-3D75-4EAA-9D2F-D953B540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565E38-D450-4BD3-B653-A16F9A6CF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3D0D08-B35F-4502-97DA-8A881EEB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31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5A820D-5F25-4196-9456-351822B9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60" y="0"/>
            <a:ext cx="903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2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4C161-BA92-4AE0-B985-A775440C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087936-C5D9-49FD-BDA4-8DC8D128D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F2B6ED-731B-4F02-A3A0-A73FF8AC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CD146C-6D04-46A6-AAF9-03BCFBCD3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852487"/>
            <a:ext cx="6572250" cy="5153025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E693D6C-A5B1-4D30-8C0E-B030DC4D1CA5}"/>
              </a:ext>
            </a:extLst>
          </p:cNvPr>
          <p:cNvCxnSpPr/>
          <p:nvPr/>
        </p:nvCxnSpPr>
        <p:spPr>
          <a:xfrm flipV="1">
            <a:off x="2348915" y="5509485"/>
            <a:ext cx="662731" cy="14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EDAB9AA-5563-41AE-B268-61CA67C3BB30}"/>
              </a:ext>
            </a:extLst>
          </p:cNvPr>
          <p:cNvCxnSpPr/>
          <p:nvPr/>
        </p:nvCxnSpPr>
        <p:spPr>
          <a:xfrm flipV="1">
            <a:off x="2348915" y="4820990"/>
            <a:ext cx="662731" cy="14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A62BE70-C813-4F54-BA47-D8EAA487F2A8}"/>
              </a:ext>
            </a:extLst>
          </p:cNvPr>
          <p:cNvCxnSpPr/>
          <p:nvPr/>
        </p:nvCxnSpPr>
        <p:spPr>
          <a:xfrm flipV="1">
            <a:off x="2348914" y="4063963"/>
            <a:ext cx="662731" cy="14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6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69388-E5A2-48B7-98A2-AE768403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EB6855-0A1D-4A10-BB60-BF0D340CA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81A27B-71BA-4968-B652-B67A316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pic>
        <p:nvPicPr>
          <p:cNvPr id="1026" name="Picture 2" descr="Phases of Penetration Testing, Scanning and Enumeration">
            <a:extLst>
              <a:ext uri="{FF2B5EF4-FFF2-40B4-BE49-F238E27FC236}">
                <a16:creationId xmlns:a16="http://schemas.microsoft.com/office/drawing/2014/main" id="{44F88431-EAD9-4CAD-B9AA-9DDFA5C24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580073"/>
            <a:ext cx="8610600" cy="559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34A3641-84C2-4AA7-A122-44ED7E71FF10}"/>
              </a:ext>
            </a:extLst>
          </p:cNvPr>
          <p:cNvSpPr txBox="1"/>
          <p:nvPr/>
        </p:nvSpPr>
        <p:spPr>
          <a:xfrm>
            <a:off x="1892423" y="6267154"/>
            <a:ext cx="8407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https://www.meusec.com/hacking/vulnerability-scanning-and-enumeration/</a:t>
            </a:r>
          </a:p>
        </p:txBody>
      </p:sp>
    </p:spTree>
    <p:extLst>
      <p:ext uri="{BB962C8B-B14F-4D97-AF65-F5344CB8AC3E}">
        <p14:creationId xmlns:p14="http://schemas.microsoft.com/office/powerpoint/2010/main" val="151236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A5CEFB-0E3A-43F1-9300-AA3903A6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FB1167-24D2-49EC-B2D1-A3752F69A7EA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EE5E46B-C460-43FD-BAC7-5732F42059D3}"/>
              </a:ext>
            </a:extLst>
          </p:cNvPr>
          <p:cNvSpPr txBox="1">
            <a:spLocks/>
          </p:cNvSpPr>
          <p:nvPr/>
        </p:nvSpPr>
        <p:spPr>
          <a:xfrm>
            <a:off x="4589856" y="1560352"/>
            <a:ext cx="7473514" cy="453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En esta etapa, el atacante crea una conexión activa con el sistema y ejecuta consultas para obtener una mayor cantidad de información acerca del objetivo.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Los datos obtenidos permiten identificar puntos de ataque y ejecutar ataques a contraseñas para obtener accesos.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Qué es el malware y cómo prevenirlo">
            <a:extLst>
              <a:ext uri="{FF2B5EF4-FFF2-40B4-BE49-F238E27FC236}">
                <a16:creationId xmlns:a16="http://schemas.microsoft.com/office/drawing/2014/main" id="{3E07E2F7-729E-4D4F-9380-A301BD59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0" y="2511978"/>
            <a:ext cx="3260521" cy="183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02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A5CEFB-0E3A-43F1-9300-AA3903A6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FB1167-24D2-49EC-B2D1-A3752F69A7EA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EE5E46B-C460-43FD-BAC7-5732F42059D3}"/>
              </a:ext>
            </a:extLst>
          </p:cNvPr>
          <p:cNvSpPr txBox="1">
            <a:spLocks/>
          </p:cNvSpPr>
          <p:nvPr/>
        </p:nvSpPr>
        <p:spPr>
          <a:xfrm>
            <a:off x="4589856" y="1560352"/>
            <a:ext cx="7473514" cy="453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Recursos de red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Tablas de ruteo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Configuraciones y servicios para auditoria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Nombres de las máquinas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Usuarios y grupos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Aplicaciones y banners</a:t>
            </a:r>
            <a:endParaRPr lang="es-CO" sz="3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Qué es el malware y cómo prevenirlo">
            <a:extLst>
              <a:ext uri="{FF2B5EF4-FFF2-40B4-BE49-F238E27FC236}">
                <a16:creationId xmlns:a16="http://schemas.microsoft.com/office/drawing/2014/main" id="{3E07E2F7-729E-4D4F-9380-A301BD59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0" y="2511978"/>
            <a:ext cx="3260521" cy="183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60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A5CEFB-0E3A-43F1-9300-AA3903A6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FB1167-24D2-49EC-B2D1-A3752F69A7EA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EE5E46B-C460-43FD-BAC7-5732F42059D3}"/>
              </a:ext>
            </a:extLst>
          </p:cNvPr>
          <p:cNvSpPr txBox="1">
            <a:spLocks/>
          </p:cNvSpPr>
          <p:nvPr/>
        </p:nvSpPr>
        <p:spPr>
          <a:xfrm>
            <a:off x="360334" y="1911334"/>
            <a:ext cx="7473514" cy="453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Extraer nombres de email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IDs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just"/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Ataques de fuerza bruta al directorio activo</a:t>
            </a:r>
          </a:p>
          <a:p>
            <a:pPr algn="just"/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Extraer grupos de usuario de Windows</a:t>
            </a:r>
          </a:p>
          <a:p>
            <a:pPr algn="just"/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Extraer información utilizando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passwords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por defecto</a:t>
            </a:r>
          </a:p>
          <a:p>
            <a:pPr algn="just"/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Extraer información utilizando transferencia de zonas DNS</a:t>
            </a:r>
          </a:p>
          <a:p>
            <a:pPr algn="just"/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Extraer nombres de usuario utilizando SNMP</a:t>
            </a:r>
            <a:endParaRPr lang="es-CO" sz="25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Qué es el malware y cómo prevenirlo">
            <a:extLst>
              <a:ext uri="{FF2B5EF4-FFF2-40B4-BE49-F238E27FC236}">
                <a16:creationId xmlns:a16="http://schemas.microsoft.com/office/drawing/2014/main" id="{3E07E2F7-729E-4D4F-9380-A301BD59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025" y="5166014"/>
            <a:ext cx="3007975" cy="169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05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F518D-FD3D-4125-A402-C97A7034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5711B8-7A62-41DD-AFEA-B825EA63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646E78-82DF-4B9F-8706-88B88D3B79D0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 - NetBIOS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43A905-AE47-4F0A-A29D-0608198FE67D}"/>
              </a:ext>
            </a:extLst>
          </p:cNvPr>
          <p:cNvSpPr txBox="1">
            <a:spLocks/>
          </p:cNvSpPr>
          <p:nvPr/>
        </p:nvSpPr>
        <p:spPr>
          <a:xfrm>
            <a:off x="360334" y="1911334"/>
            <a:ext cx="7473514" cy="453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500" dirty="0">
                <a:solidFill>
                  <a:schemeClr val="bg1"/>
                </a:solidFill>
                <a:latin typeface="Berlin Sans FB Demi" panose="020E0802020502020306" pitchFamily="34" charset="0"/>
              </a:rPr>
              <a:t>Network Basic Input Output </a:t>
            </a:r>
            <a:r>
              <a:rPr lang="es-CO" sz="25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System</a:t>
            </a:r>
            <a:r>
              <a:rPr lang="es-CO" sz="2500" dirty="0">
                <a:solidFill>
                  <a:schemeClr val="bg1"/>
                </a:solidFill>
                <a:latin typeface="Berlin Sans FB Demi" panose="020E0802020502020306" pitchFamily="34" charset="0"/>
              </a:rPr>
              <a:t> fue principalmente un API para acceso de recursos en LAN, es decir, Windows utiliza este método para compartir archivos e impresoras </a:t>
            </a:r>
          </a:p>
          <a:p>
            <a:pPr marL="0" indent="0" algn="just">
              <a:buNone/>
            </a:pPr>
            <a:r>
              <a:rPr lang="es-CO" sz="2500" dirty="0">
                <a:solidFill>
                  <a:schemeClr val="bg1"/>
                </a:solidFill>
                <a:latin typeface="Berlin Sans FB Demi" panose="020E0802020502020306" pitchFamily="34" charset="0"/>
              </a:rPr>
              <a:t>Un atacante cuando encuentra un OS Windows con el puerto 139 abierto podría revisar que recursos puede acceder remotamente al sistema. </a:t>
            </a:r>
          </a:p>
          <a:p>
            <a:pPr marL="0" indent="0" algn="just">
              <a:buNone/>
            </a:pPr>
            <a:endParaRPr lang="es-CO" sz="25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81ED4C1A-1BF4-4755-ADD8-03B936E9C7AE}"/>
              </a:ext>
            </a:extLst>
          </p:cNvPr>
          <p:cNvSpPr txBox="1">
            <a:spLocks/>
          </p:cNvSpPr>
          <p:nvPr/>
        </p:nvSpPr>
        <p:spPr>
          <a:xfrm>
            <a:off x="8094909" y="4087128"/>
            <a:ext cx="7473514" cy="453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Global Network Inventory (GNI)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Ipscan25.exe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-apple-system"/>
              </a:rPr>
              <a:t>SuperScan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 4.1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Hyena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NetBIOS enumerator</a:t>
            </a:r>
          </a:p>
        </p:txBody>
      </p:sp>
    </p:spTree>
    <p:extLst>
      <p:ext uri="{BB962C8B-B14F-4D97-AF65-F5344CB8AC3E}">
        <p14:creationId xmlns:p14="http://schemas.microsoft.com/office/powerpoint/2010/main" val="40795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F518D-FD3D-4125-A402-C97A7034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5711B8-7A62-41DD-AFEA-B825EA63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646E78-82DF-4B9F-8706-88B88D3B79D0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 - NetBIOS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43A905-AE47-4F0A-A29D-0608198FE67D}"/>
              </a:ext>
            </a:extLst>
          </p:cNvPr>
          <p:cNvSpPr txBox="1">
            <a:spLocks/>
          </p:cNvSpPr>
          <p:nvPr/>
        </p:nvSpPr>
        <p:spPr>
          <a:xfrm>
            <a:off x="360334" y="1911334"/>
            <a:ext cx="7473514" cy="453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500" dirty="0">
                <a:solidFill>
                  <a:schemeClr val="bg1"/>
                </a:solidFill>
                <a:latin typeface="Berlin Sans FB Demi" panose="020E0802020502020306" pitchFamily="34" charset="0"/>
              </a:rPr>
              <a:t>Nos permite ver las estadísticas del protocolo y las conexiones actuales de TCP/IP usando NBT. El siguiente comando nos da la cache</a:t>
            </a:r>
          </a:p>
          <a:p>
            <a:pPr marL="0" indent="0" algn="just">
              <a:buNone/>
            </a:pPr>
            <a:r>
              <a:rPr lang="es-CO" sz="25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nbtsat</a:t>
            </a:r>
            <a:r>
              <a:rPr lang="es-CO" sz="2500" dirty="0">
                <a:solidFill>
                  <a:schemeClr val="bg1"/>
                </a:solidFill>
                <a:latin typeface="Berlin Sans FB Demi" panose="020E0802020502020306" pitchFamily="34" charset="0"/>
              </a:rPr>
              <a:t> -c</a:t>
            </a:r>
          </a:p>
          <a:p>
            <a:pPr algn="just"/>
            <a:endParaRPr lang="es-CO" sz="25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9D0B75-AC3E-460E-9AC4-F95DE0F8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55" y="3135259"/>
            <a:ext cx="4027874" cy="34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502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554</Words>
  <Application>Microsoft Office PowerPoint</Application>
  <PresentationFormat>Panorámica</PresentationFormat>
  <Paragraphs>116</Paragraphs>
  <Slides>33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-apple-system</vt:lpstr>
      <vt:lpstr>Arial</vt:lpstr>
      <vt:lpstr>Berlin Sans FB Demi</vt:lpstr>
      <vt:lpstr>Calibri</vt:lpstr>
      <vt:lpstr>Calibri Light</vt:lpstr>
      <vt:lpstr>HACKED</vt:lpstr>
      <vt:lpstr>system-ui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63</cp:revision>
  <dcterms:created xsi:type="dcterms:W3CDTF">2020-09-23T23:42:51Z</dcterms:created>
  <dcterms:modified xsi:type="dcterms:W3CDTF">2020-10-08T22:40:59Z</dcterms:modified>
</cp:coreProperties>
</file>